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2" r:id="rId5"/>
    <p:sldMasterId id="2147483673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</p:sldIdLst>
  <p:sldSz cy="5143500" cx="9144000"/>
  <p:notesSz cx="6858000" cy="9144000"/>
  <p:embeddedFontLst>
    <p:embeddedFont>
      <p:font typeface="Arima SemiBold"/>
      <p:regular r:id="rId34"/>
      <p:bold r:id="rId35"/>
    </p:embeddedFont>
    <p:embeddedFont>
      <p:font typeface="Arima"/>
      <p:regular r:id="rId36"/>
      <p:bold r:id="rId37"/>
    </p:embeddedFont>
    <p:embeddedFont>
      <p:font typeface="Chivo"/>
      <p:regular r:id="rId38"/>
      <p:bold r:id="rId39"/>
      <p:italic r:id="rId40"/>
      <p:boldItalic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DB82DB23-67A1-4A19-A898-AF089AC5C637}">
  <a:tblStyle styleId="{DB82DB23-67A1-4A19-A898-AF089AC5C63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Chivo-italic.fntdata"/><Relationship Id="rId20" Type="http://schemas.openxmlformats.org/officeDocument/2006/relationships/slide" Target="slides/slide13.xml"/><Relationship Id="rId41" Type="http://schemas.openxmlformats.org/officeDocument/2006/relationships/font" Target="fonts/Chivo-boldItalic.fntdata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29" Type="http://schemas.openxmlformats.org/officeDocument/2006/relationships/slide" Target="slides/slide2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11" Type="http://schemas.openxmlformats.org/officeDocument/2006/relationships/slide" Target="slides/slide4.xml"/><Relationship Id="rId33" Type="http://schemas.openxmlformats.org/officeDocument/2006/relationships/slide" Target="slides/slide26.xml"/><Relationship Id="rId10" Type="http://schemas.openxmlformats.org/officeDocument/2006/relationships/slide" Target="slides/slide3.xml"/><Relationship Id="rId32" Type="http://schemas.openxmlformats.org/officeDocument/2006/relationships/slide" Target="slides/slide25.xml"/><Relationship Id="rId13" Type="http://schemas.openxmlformats.org/officeDocument/2006/relationships/slide" Target="slides/slide6.xml"/><Relationship Id="rId35" Type="http://schemas.openxmlformats.org/officeDocument/2006/relationships/font" Target="fonts/ArimaSemiBold-bold.fntdata"/><Relationship Id="rId12" Type="http://schemas.openxmlformats.org/officeDocument/2006/relationships/slide" Target="slides/slide5.xml"/><Relationship Id="rId34" Type="http://schemas.openxmlformats.org/officeDocument/2006/relationships/font" Target="fonts/ArimaSemiBold-regular.fntdata"/><Relationship Id="rId15" Type="http://schemas.openxmlformats.org/officeDocument/2006/relationships/slide" Target="slides/slide8.xml"/><Relationship Id="rId37" Type="http://schemas.openxmlformats.org/officeDocument/2006/relationships/font" Target="fonts/Arima-bold.fntdata"/><Relationship Id="rId14" Type="http://schemas.openxmlformats.org/officeDocument/2006/relationships/slide" Target="slides/slide7.xml"/><Relationship Id="rId36" Type="http://schemas.openxmlformats.org/officeDocument/2006/relationships/font" Target="fonts/Arima-regular.fntdata"/><Relationship Id="rId17" Type="http://schemas.openxmlformats.org/officeDocument/2006/relationships/slide" Target="slides/slide10.xml"/><Relationship Id="rId39" Type="http://schemas.openxmlformats.org/officeDocument/2006/relationships/font" Target="fonts/Chivo-bold.fntdata"/><Relationship Id="rId16" Type="http://schemas.openxmlformats.org/officeDocument/2006/relationships/slide" Target="slides/slide9.xml"/><Relationship Id="rId38" Type="http://schemas.openxmlformats.org/officeDocument/2006/relationships/font" Target="fonts/Chivo-regular.fntdata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c4a9da7dda_1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7" name="Google Shape;117;g2c4a9da7dda_1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2c4a9da7dda_1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1" name="Google Shape;201;g2c4a9da7dda_1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c5081951e1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8" name="Google Shape;208;g2c5081951e1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c5081951e1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6" name="Google Shape;216;g2c5081951e1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c5081951e1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4" name="Google Shape;224;g2c5081951e1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c4aafb72c3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2" name="Google Shape;232;g2c4aafb72c3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c5081951e1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9" name="Google Shape;239;g2c5081951e1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2c5081951e1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7" name="Google Shape;247;g2c5081951e1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2c5081951e1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6" name="Google Shape;256;g2c5081951e1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2c568e48973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4" name="Google Shape;264;g2c568e48973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2c568e48973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3" name="Google Shape;273;g2c568e48973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c4a9da7dda_1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4" name="Google Shape;124;g2c4a9da7dda_1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c5081951e1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2" name="Google Shape;282;g2c5081951e1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2c5081951e1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9" name="Google Shape;289;g2c5081951e1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2c5081951e1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7" name="Google Shape;297;g2c5081951e1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2c5081951e1_0_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5" name="Google Shape;305;g2c5081951e1_0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2c5081951e1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3" name="Google Shape;313;g2c5081951e1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2c5081951e1_0_1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1" name="Google Shape;321;g2c5081951e1_0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2c5081951e1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8" name="Google Shape;328;g2c5081951e1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c4a9da7dda_1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0" name="Google Shape;150;g2c4a9da7dda_1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c4a9da7dda_1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6" name="Google Shape;156;g2c4a9da7dda_1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c4a9da7dda_1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7" name="Google Shape;167;g2c4a9da7dda_1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c4a9da7dda_1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3" name="Google Shape;173;g2c4a9da7dda_1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c4aafb72c3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0" name="Google Shape;180;g2c4aafb72c3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c5081951e1_0_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8" name="Google Shape;188;g2c5081951e1_0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c4aafb72c3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5" name="Google Shape;195;g2c4aafb72c3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14.png"/><Relationship Id="rId5" Type="http://schemas.openxmlformats.org/officeDocument/2006/relationships/image" Target="../media/image4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8639072" y="4663225"/>
            <a:ext cx="382200" cy="39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sz="120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0" name="Google Shape;60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1" name="Google Shape;6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64" name="Google Shape;64;p1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5" name="Google Shape;65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8" name="Google Shape;68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1" name="Google Shape;71;p18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2" name="Google Shape;72;p18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3" name="Google Shape;73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6" name="Google Shape;76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7" name="Google Shape;77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80" name="Google Shape;80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2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4" name="Google Shape;84;p2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5" name="Google Shape;85;p2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6" name="Google Shape;86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2"/>
          <p:cNvSpPr txBox="1"/>
          <p:nvPr>
            <p:ph idx="1" type="body"/>
          </p:nvPr>
        </p:nvSpPr>
        <p:spPr>
          <a:xfrm>
            <a:off x="960900" y="424722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89" name="Google Shape;89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2" name="Google Shape;92;p2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" name="Google Shape;93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g trình bày chứa tiêu đề 1">
  <p:cSld name="TITLE_1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8" name="Google Shape;98;p25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99" name="Google Shape;99;p25"/>
            <p:cNvPicPr preferRelativeResize="0"/>
            <p:nvPr/>
          </p:nvPicPr>
          <p:blipFill rotWithShape="1">
            <a:blip r:embed="rId3">
              <a:alphaModFix/>
            </a:blip>
            <a:srcRect b="0" l="0" r="6611" t="0"/>
            <a:stretch/>
          </p:blipFill>
          <p:spPr>
            <a:xfrm flipH="1">
              <a:off x="0" y="0"/>
              <a:ext cx="9144000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0" name="Google Shape;100;p25"/>
            <p:cNvPicPr preferRelativeResize="0"/>
            <p:nvPr/>
          </p:nvPicPr>
          <p:blipFill rotWithShape="1">
            <a:blip r:embed="rId4">
              <a:alphaModFix amt="50000"/>
            </a:blip>
            <a:srcRect b="0" l="0" r="0" t="0"/>
            <a:stretch/>
          </p:blipFill>
          <p:spPr>
            <a:xfrm>
              <a:off x="0" y="0"/>
              <a:ext cx="9144000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01" name="Google Shape;101;p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-5400008">
            <a:off x="230499" y="2701566"/>
            <a:ext cx="2143151" cy="44146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3128353">
            <a:off x="5121624" y="-2615510"/>
            <a:ext cx="2143151" cy="4414669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25"/>
          <p:cNvSpPr txBox="1"/>
          <p:nvPr>
            <p:ph type="ctrTitle"/>
          </p:nvPr>
        </p:nvSpPr>
        <p:spPr>
          <a:xfrm>
            <a:off x="3041825" y="1179576"/>
            <a:ext cx="5387400" cy="237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b="0" sz="3500">
                <a:latin typeface="Arima SemiBold"/>
                <a:ea typeface="Arima SemiBold"/>
                <a:cs typeface="Arima SemiBold"/>
                <a:sym typeface="Arima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4" name="Google Shape;104;p25"/>
          <p:cNvSpPr txBox="1"/>
          <p:nvPr>
            <p:ph idx="1" type="subTitle"/>
          </p:nvPr>
        </p:nvSpPr>
        <p:spPr>
          <a:xfrm>
            <a:off x="3041725" y="3737613"/>
            <a:ext cx="53874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rgbClr val="302F2F"/>
                </a:solidFill>
                <a:latin typeface="Chivo"/>
                <a:ea typeface="Chivo"/>
                <a:cs typeface="Chivo"/>
                <a:sym typeface="Chiv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05" name="Google Shape;105;p25"/>
          <p:cNvSpPr txBox="1"/>
          <p:nvPr>
            <p:ph idx="2" type="subTitle"/>
          </p:nvPr>
        </p:nvSpPr>
        <p:spPr>
          <a:xfrm>
            <a:off x="6600325" y="539400"/>
            <a:ext cx="1828800" cy="457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latin typeface="Arima SemiBold"/>
                <a:ea typeface="Arima SemiBold"/>
                <a:cs typeface="Arima SemiBold"/>
                <a:sym typeface="Arima SemiBold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2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0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26"/>
          <p:cNvPicPr preferRelativeResize="0"/>
          <p:nvPr/>
        </p:nvPicPr>
        <p:blipFill rotWithShape="1">
          <a:blip r:embed="rId3">
            <a:alphaModFix/>
          </a:blip>
          <a:srcRect b="0" l="0" r="4662" t="4662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26"/>
          <p:cNvPicPr preferRelativeResize="0"/>
          <p:nvPr/>
        </p:nvPicPr>
        <p:blipFill rotWithShape="1">
          <a:blip r:embed="rId4">
            <a:alphaModFix amt="50000"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6"/>
          <p:cNvSpPr txBox="1"/>
          <p:nvPr>
            <p:ph type="title"/>
          </p:nvPr>
        </p:nvSpPr>
        <p:spPr>
          <a:xfrm>
            <a:off x="713250" y="539400"/>
            <a:ext cx="7716000" cy="5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112" name="Google Shape;112;p26"/>
          <p:cNvPicPr preferRelativeResize="0"/>
          <p:nvPr/>
        </p:nvPicPr>
        <p:blipFill rotWithShape="1">
          <a:blip r:embed="rId5">
            <a:alphaModFix/>
          </a:blip>
          <a:srcRect b="12792" l="13163" r="37218" t="0"/>
          <a:stretch/>
        </p:blipFill>
        <p:spPr>
          <a:xfrm flipH="1" rot="1286826">
            <a:off x="-3017770" y="-704599"/>
            <a:ext cx="4002302" cy="39567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9483536">
            <a:off x="-869244" y="1499155"/>
            <a:ext cx="1715391" cy="393186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2.xml"/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5" Type="http://schemas.openxmlformats.org/officeDocument/2006/relationships/theme" Target="../theme/theme3.xml"/><Relationship Id="rId1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54" name="Google Shape;54;p13"/>
          <p:cNvPicPr preferRelativeResize="0"/>
          <p:nvPr/>
        </p:nvPicPr>
        <p:blipFill rotWithShape="1">
          <a:blip r:embed="rId1">
            <a:alphaModFix/>
          </a:blip>
          <a:srcRect b="0" l="19997" r="21666" t="0"/>
          <a:stretch/>
        </p:blipFill>
        <p:spPr>
          <a:xfrm>
            <a:off x="177550" y="4383375"/>
            <a:ext cx="548698" cy="529092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eips.ethereum.org/EIPS/eip-4844" TargetMode="External"/><Relationship Id="rId4" Type="http://schemas.openxmlformats.org/officeDocument/2006/relationships/hyperlink" Target="https://www.eip4844.com/#help-out" TargetMode="External"/><Relationship Id="rId5" Type="http://schemas.openxmlformats.org/officeDocument/2006/relationships/hyperlink" Target="https://domothy.com/blobspace/" TargetMode="External"/><Relationship Id="rId6" Type="http://schemas.openxmlformats.org/officeDocument/2006/relationships/hyperlink" Target="https://www.youtube.com/watch?v=QX8qFzuGaEE" TargetMode="External"/><Relationship Id="rId7" Type="http://schemas.openxmlformats.org/officeDocument/2006/relationships/hyperlink" Target="https://www.youtube.com/watch?v=5Fp70DF1uaY&amp;t=20s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7"/>
          <p:cNvSpPr txBox="1"/>
          <p:nvPr>
            <p:ph type="title"/>
          </p:nvPr>
        </p:nvSpPr>
        <p:spPr>
          <a:xfrm>
            <a:off x="311700" y="1154750"/>
            <a:ext cx="8520600" cy="13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 sz="4000"/>
              <a:t>Dencun Upgrade</a:t>
            </a:r>
            <a:endParaRPr b="1" sz="40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-GB" sz="4000"/>
              <a:t>&amp;</a:t>
            </a:r>
            <a:br>
              <a:rPr b="1" lang="en-GB" sz="4000"/>
            </a:br>
            <a:r>
              <a:rPr lang="en-GB" sz="4000"/>
              <a:t>Proto-Danksharding</a:t>
            </a:r>
            <a:endParaRPr b="1" sz="4000">
              <a:latin typeface="Arima"/>
              <a:ea typeface="Arima"/>
              <a:cs typeface="Arima"/>
              <a:sym typeface="Arima"/>
            </a:endParaRPr>
          </a:p>
        </p:txBody>
      </p:sp>
      <p:sp>
        <p:nvSpPr>
          <p:cNvPr id="120" name="Google Shape;120;p27"/>
          <p:cNvSpPr txBox="1"/>
          <p:nvPr>
            <p:ph idx="4294967295" type="subTitle"/>
          </p:nvPr>
        </p:nvSpPr>
        <p:spPr>
          <a:xfrm>
            <a:off x="4065450" y="3093325"/>
            <a:ext cx="1013100" cy="3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ts val="2571"/>
              <a:buFont typeface="Arial"/>
              <a:buNone/>
            </a:pPr>
            <a:r>
              <a:rPr lang="en-GB" sz="1100"/>
              <a:t>hduoc2003</a:t>
            </a:r>
            <a:endParaRPr b="0" i="0" sz="11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27"/>
          <p:cNvSpPr txBox="1"/>
          <p:nvPr>
            <p:ph idx="12" type="sldNum"/>
          </p:nvPr>
        </p:nvSpPr>
        <p:spPr>
          <a:xfrm>
            <a:off x="8639072" y="4663225"/>
            <a:ext cx="382200" cy="39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 sz="12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GB"/>
              <a:t>Proto-Danksharding</a:t>
            </a:r>
            <a:endParaRPr/>
          </a:p>
        </p:txBody>
      </p:sp>
      <p:sp>
        <p:nvSpPr>
          <p:cNvPr id="204" name="Google Shape;204;p36"/>
          <p:cNvSpPr txBox="1"/>
          <p:nvPr/>
        </p:nvSpPr>
        <p:spPr>
          <a:xfrm>
            <a:off x="778325" y="1232225"/>
            <a:ext cx="7587300" cy="31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en-GB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EIP-4844</a:t>
            </a:r>
            <a:r>
              <a:rPr b="1" i="0" lang="en-GB" sz="1600" u="none" cap="none" strike="noStrike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:</a:t>
            </a:r>
            <a:endParaRPr b="1" i="0" sz="1600" u="none" cap="none" strike="noStrike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hivo"/>
              <a:buChar char="-"/>
            </a:pPr>
            <a:r>
              <a:rPr lang="en-GB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Introduce “blob-carrying transactions”, blob gas</a:t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hivo"/>
              <a:buChar char="-"/>
            </a:pPr>
            <a:r>
              <a:rPr lang="en-GB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Target of 3 blobs, maximum of 6 blobs per block</a:t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Blob:</a:t>
            </a:r>
            <a:endParaRPr b="1"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hivo"/>
              <a:buChar char="-"/>
            </a:pPr>
            <a:r>
              <a:rPr lang="en-GB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Size 128kB</a:t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hivo"/>
              <a:buChar char="-"/>
            </a:pPr>
            <a:r>
              <a:rPr lang="en-GB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Stored in beacon node (consensus layer) for 4096 epochs (~18 days)</a:t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hivo"/>
              <a:buChar char="-"/>
            </a:pPr>
            <a:r>
              <a:rPr lang="en-GB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Committed by KZG commitment</a:t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GB" sz="1600" u="none" cap="none" strike="noStrike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  	</a:t>
            </a:r>
            <a:endParaRPr b="0" i="0" sz="1600" u="none" cap="none" strike="noStrike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sp>
        <p:nvSpPr>
          <p:cNvPr id="205" name="Google Shape;205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GB"/>
              <a:t>Proto-Danksharding</a:t>
            </a:r>
            <a:endParaRPr/>
          </a:p>
        </p:txBody>
      </p:sp>
      <p:sp>
        <p:nvSpPr>
          <p:cNvPr id="211" name="Google Shape;211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212" name="Google Shape;21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500" y="1299588"/>
            <a:ext cx="8763000" cy="2790825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37"/>
          <p:cNvSpPr txBox="1"/>
          <p:nvPr/>
        </p:nvSpPr>
        <p:spPr>
          <a:xfrm>
            <a:off x="3514500" y="4238950"/>
            <a:ext cx="2115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GB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Block size comparing</a:t>
            </a:r>
            <a:endParaRPr i="1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i="1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GB"/>
              <a:t>Proto-Danksharding</a:t>
            </a:r>
            <a:endParaRPr/>
          </a:p>
        </p:txBody>
      </p:sp>
      <p:sp>
        <p:nvSpPr>
          <p:cNvPr id="219" name="Google Shape;219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220" name="Google Shape;22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938" y="1457325"/>
            <a:ext cx="8620125" cy="2228850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38"/>
          <p:cNvSpPr txBox="1"/>
          <p:nvPr/>
        </p:nvSpPr>
        <p:spPr>
          <a:xfrm>
            <a:off x="3665841" y="3846750"/>
            <a:ext cx="1812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GB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Storage of Nodes</a:t>
            </a:r>
            <a:endParaRPr i="1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i="1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9"/>
          <p:cNvSpPr txBox="1"/>
          <p:nvPr>
            <p:ph type="title"/>
          </p:nvPr>
        </p:nvSpPr>
        <p:spPr>
          <a:xfrm>
            <a:off x="311700" y="2124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GB"/>
              <a:t>Proto-Danksharding</a:t>
            </a:r>
            <a:endParaRPr/>
          </a:p>
        </p:txBody>
      </p:sp>
      <p:sp>
        <p:nvSpPr>
          <p:cNvPr id="227" name="Google Shape;227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28" name="Google Shape;228;p39"/>
          <p:cNvSpPr txBox="1"/>
          <p:nvPr/>
        </p:nvSpPr>
        <p:spPr>
          <a:xfrm>
            <a:off x="3351950" y="4573675"/>
            <a:ext cx="2905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i="1" lang="en-GB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Basic flow after EIP-4844</a:t>
            </a:r>
            <a:endParaRPr i="1" u="none" cap="none" strike="noStrike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pic>
        <p:nvPicPr>
          <p:cNvPr id="229" name="Google Shape;22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7800" y="701400"/>
            <a:ext cx="6424202" cy="3961826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40"/>
          <p:cNvSpPr txBox="1"/>
          <p:nvPr>
            <p:ph type="title"/>
          </p:nvPr>
        </p:nvSpPr>
        <p:spPr>
          <a:xfrm>
            <a:off x="311700" y="2124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GB"/>
              <a:t>Proto-Danksharding</a:t>
            </a:r>
            <a:endParaRPr/>
          </a:p>
        </p:txBody>
      </p:sp>
      <p:sp>
        <p:nvSpPr>
          <p:cNvPr id="235" name="Google Shape;235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236" name="Google Shape;23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4650" y="785175"/>
            <a:ext cx="8167660" cy="3880436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1"/>
          <p:cNvSpPr txBox="1"/>
          <p:nvPr>
            <p:ph type="title"/>
          </p:nvPr>
        </p:nvSpPr>
        <p:spPr>
          <a:xfrm>
            <a:off x="311700" y="2124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GB"/>
              <a:t>Proto-Danksharding</a:t>
            </a:r>
            <a:endParaRPr/>
          </a:p>
        </p:txBody>
      </p:sp>
      <p:sp>
        <p:nvSpPr>
          <p:cNvPr id="242" name="Google Shape;242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43" name="Google Shape;243;p41"/>
          <p:cNvSpPr txBox="1"/>
          <p:nvPr/>
        </p:nvSpPr>
        <p:spPr>
          <a:xfrm>
            <a:off x="121725" y="1271050"/>
            <a:ext cx="6776400" cy="31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Anatomy of a Blob:</a:t>
            </a:r>
            <a:endParaRPr b="1"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hivo"/>
              <a:buChar char="-"/>
            </a:pPr>
            <a:r>
              <a:rPr lang="en-GB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4096 chunks of 32 bytes each</a:t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hivo"/>
              <a:buChar char="-"/>
            </a:pPr>
            <a:r>
              <a:rPr lang="en-GB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Compute P(x) s.t. P(⍵</a:t>
            </a:r>
            <a:r>
              <a:rPr baseline="30000" lang="en-GB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i</a:t>
            </a:r>
            <a:r>
              <a:rPr lang="en-GB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) = blob[i] (⍵</a:t>
            </a:r>
            <a:r>
              <a:rPr baseline="30000" lang="en-GB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4096</a:t>
            </a:r>
            <a:r>
              <a:rPr lang="en-GB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 = 1)</a:t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hivo"/>
              <a:buChar char="-"/>
            </a:pPr>
            <a:r>
              <a:rPr lang="en-GB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Pick secret number </a:t>
            </a:r>
            <a:r>
              <a:rPr b="1" i="1" lang="en-GB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s</a:t>
            </a:r>
            <a:r>
              <a:rPr i="1" lang="en-GB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, </a:t>
            </a:r>
            <a:r>
              <a:rPr lang="en-GB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compute P(s) as commitment</a:t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pic>
        <p:nvPicPr>
          <p:cNvPr id="244" name="Google Shape;244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571762"/>
            <a:ext cx="8520599" cy="1690888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GB"/>
              <a:t>Proto-Danksharding</a:t>
            </a:r>
            <a:endParaRPr/>
          </a:p>
        </p:txBody>
      </p:sp>
      <p:sp>
        <p:nvSpPr>
          <p:cNvPr id="250" name="Google Shape;250;p42"/>
          <p:cNvSpPr txBox="1"/>
          <p:nvPr/>
        </p:nvSpPr>
        <p:spPr>
          <a:xfrm>
            <a:off x="120425" y="1210350"/>
            <a:ext cx="2684400" cy="30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Contract</a:t>
            </a:r>
            <a:r>
              <a:rPr b="1" lang="en-GB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 changes:</a:t>
            </a:r>
            <a:endParaRPr b="1"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hivo"/>
              <a:buChar char="-"/>
            </a:pPr>
            <a:r>
              <a:rPr lang="en-GB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Update </a:t>
            </a:r>
            <a:r>
              <a:rPr b="1" lang="en-GB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L1 proof</a:t>
            </a:r>
            <a:r>
              <a:rPr lang="en-GB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 to use blob</a:t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hivo"/>
              <a:buChar char="-"/>
            </a:pPr>
            <a:r>
              <a:rPr lang="en-GB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Change </a:t>
            </a:r>
            <a:r>
              <a:rPr b="1" lang="en-GB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verifier</a:t>
            </a:r>
            <a:r>
              <a:rPr lang="en-GB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 code to retrieve blob data</a:t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hivo"/>
              <a:buChar char="-"/>
            </a:pPr>
            <a:r>
              <a:rPr lang="en-GB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Change </a:t>
            </a:r>
            <a:r>
              <a:rPr b="1" lang="en-GB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batch-submitter </a:t>
            </a:r>
            <a:r>
              <a:rPr lang="en-GB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code to encode and submit with new blob data</a:t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GB" sz="1600" u="none" cap="none" strike="noStrike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  	</a:t>
            </a:r>
            <a:endParaRPr b="0" i="0" sz="1600" u="none" cap="none" strike="noStrike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sp>
        <p:nvSpPr>
          <p:cNvPr id="251" name="Google Shape;251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252" name="Google Shape;25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20647" y="1210347"/>
            <a:ext cx="6152525" cy="27228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53" name="Google Shape;253;p42"/>
          <p:cNvSpPr txBox="1"/>
          <p:nvPr/>
        </p:nvSpPr>
        <p:spPr>
          <a:xfrm>
            <a:off x="4544313" y="4028725"/>
            <a:ext cx="2905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i="1" lang="en-GB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Pseudocode for general case</a:t>
            </a:r>
            <a:endParaRPr i="1" u="none" cap="none" strike="noStrike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GB"/>
              <a:t>Proto-Danksharding</a:t>
            </a:r>
            <a:endParaRPr/>
          </a:p>
        </p:txBody>
      </p:sp>
      <p:sp>
        <p:nvSpPr>
          <p:cNvPr id="259" name="Google Shape;259;p43"/>
          <p:cNvSpPr txBox="1"/>
          <p:nvPr/>
        </p:nvSpPr>
        <p:spPr>
          <a:xfrm>
            <a:off x="311700" y="1017725"/>
            <a:ext cx="5730600" cy="9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Compatible with Zk-Rollup:</a:t>
            </a:r>
            <a:endParaRPr b="1"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hivo"/>
              <a:buChar char="-"/>
            </a:pPr>
            <a:r>
              <a:rPr lang="en-GB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Proof the correct data was imported</a:t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-3302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hivo"/>
              <a:buChar char="+"/>
            </a:pPr>
            <a:r>
              <a:rPr lang="en-GB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Using  point evaluation precompile</a:t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GB" sz="1600" u="none" cap="none" strike="noStrike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  	</a:t>
            </a:r>
            <a:endParaRPr b="0" i="0" sz="1600" u="none" cap="none" strike="noStrike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sp>
        <p:nvSpPr>
          <p:cNvPr id="260" name="Google Shape;260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261" name="Google Shape;26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9400" y="1987950"/>
            <a:ext cx="7663299" cy="27353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GB"/>
              <a:t>Proto-Danksharding</a:t>
            </a:r>
            <a:endParaRPr/>
          </a:p>
        </p:txBody>
      </p:sp>
      <p:sp>
        <p:nvSpPr>
          <p:cNvPr id="267" name="Google Shape;267;p44"/>
          <p:cNvSpPr txBox="1"/>
          <p:nvPr/>
        </p:nvSpPr>
        <p:spPr>
          <a:xfrm>
            <a:off x="311700" y="1017725"/>
            <a:ext cx="5730600" cy="31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Compatible with Zk-Rollup:</a:t>
            </a:r>
            <a:endParaRPr b="1"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hivo"/>
              <a:buChar char="-"/>
            </a:pPr>
            <a:r>
              <a:rPr lang="en-GB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Proof the correct data was imported</a:t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-33020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hivo"/>
              <a:buChar char="+"/>
            </a:pPr>
            <a:r>
              <a:rPr lang="en-GB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Using  point evaluation precompile</a:t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GB" sz="1600" u="none" cap="none" strike="noStrike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  	</a:t>
            </a:r>
            <a:endParaRPr b="0" i="0" sz="1600" u="none" cap="none" strike="noStrike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sp>
        <p:nvSpPr>
          <p:cNvPr id="268" name="Google Shape;268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269" name="Google Shape;269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800" y="1991677"/>
            <a:ext cx="8172401" cy="2377923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70" name="Google Shape;270;p44"/>
          <p:cNvSpPr txBox="1"/>
          <p:nvPr/>
        </p:nvSpPr>
        <p:spPr>
          <a:xfrm>
            <a:off x="779300" y="4422125"/>
            <a:ext cx="7878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i="1" lang="en-GB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To check if some polynomial commitment schemes commit to the same polynomial </a:t>
            </a:r>
            <a:r>
              <a:rPr b="1" i="1" lang="en-GB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P</a:t>
            </a:r>
            <a:r>
              <a:rPr i="1" lang="en-GB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 </a:t>
            </a:r>
            <a:endParaRPr i="1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i="1" lang="en-GB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Work with </a:t>
            </a:r>
            <a:r>
              <a:rPr b="1" i="1" lang="en-GB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BLS12-381</a:t>
            </a:r>
            <a:r>
              <a:rPr i="1" lang="en-GB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 modulus</a:t>
            </a:r>
            <a:endParaRPr i="1" u="none" cap="none" strike="noStrike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GB"/>
              <a:t>Proto-Danksharding</a:t>
            </a:r>
            <a:endParaRPr/>
          </a:p>
        </p:txBody>
      </p:sp>
      <p:sp>
        <p:nvSpPr>
          <p:cNvPr id="276" name="Google Shape;276;p45"/>
          <p:cNvSpPr txBox="1"/>
          <p:nvPr/>
        </p:nvSpPr>
        <p:spPr>
          <a:xfrm>
            <a:off x="311700" y="1017725"/>
            <a:ext cx="5730600" cy="31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Compatible with Zk-Rollup:</a:t>
            </a:r>
            <a:endParaRPr b="1"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hivo"/>
              <a:buChar char="-"/>
            </a:pPr>
            <a:r>
              <a:rPr lang="en-GB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Proof the correct data was imported</a:t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-33020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hivo"/>
              <a:buChar char="+"/>
            </a:pPr>
            <a:r>
              <a:rPr lang="en-GB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Using  point evaluation precompile</a:t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GB" sz="1600" u="none" cap="none" strike="noStrike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  	</a:t>
            </a:r>
            <a:endParaRPr b="0" i="0" sz="1600" u="none" cap="none" strike="noStrike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sp>
        <p:nvSpPr>
          <p:cNvPr id="277" name="Google Shape;277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78" name="Google Shape;278;p45"/>
          <p:cNvSpPr txBox="1"/>
          <p:nvPr/>
        </p:nvSpPr>
        <p:spPr>
          <a:xfrm>
            <a:off x="790125" y="4212725"/>
            <a:ext cx="7878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i="1" lang="en-GB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To check if some polynomial commitment schemes commit to the same polynomial </a:t>
            </a:r>
            <a:r>
              <a:rPr b="1" i="1" lang="en-GB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P</a:t>
            </a:r>
            <a:r>
              <a:rPr i="1" lang="en-GB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 </a:t>
            </a:r>
            <a:endParaRPr i="1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i="1" lang="en-GB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Works with any </a:t>
            </a:r>
            <a:r>
              <a:rPr b="1" i="1" lang="en-GB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ZK-SNARK</a:t>
            </a:r>
            <a:endParaRPr b="1" i="1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i="1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pic>
        <p:nvPicPr>
          <p:cNvPr id="279" name="Google Shape;27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200" y="2011700"/>
            <a:ext cx="8791575" cy="21050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b="1" lang="en-GB"/>
              <a:t>Contents</a:t>
            </a:r>
            <a:endParaRPr b="1"/>
          </a:p>
        </p:txBody>
      </p:sp>
      <p:sp>
        <p:nvSpPr>
          <p:cNvPr id="127" name="Google Shape;127;p28"/>
          <p:cNvSpPr txBox="1"/>
          <p:nvPr/>
        </p:nvSpPr>
        <p:spPr>
          <a:xfrm flipH="1">
            <a:off x="583057" y="1305622"/>
            <a:ext cx="29163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-GB" sz="2500">
                <a:solidFill>
                  <a:schemeClr val="dk1"/>
                </a:solidFill>
                <a:latin typeface="Arima SemiBold"/>
                <a:ea typeface="Arima SemiBold"/>
                <a:cs typeface="Arima SemiBold"/>
                <a:sym typeface="Arima SemiBold"/>
              </a:rPr>
              <a:t>Rollup’s problems</a:t>
            </a:r>
            <a:endParaRPr b="0" i="0" sz="2500" u="none" cap="none" strike="noStrike">
              <a:solidFill>
                <a:schemeClr val="dk1"/>
              </a:solidFill>
              <a:latin typeface="Arima SemiBold"/>
              <a:ea typeface="Arima SemiBold"/>
              <a:cs typeface="Arima SemiBold"/>
              <a:sym typeface="Arima SemiBold"/>
            </a:endParaRPr>
          </a:p>
        </p:txBody>
      </p:sp>
      <p:sp>
        <p:nvSpPr>
          <p:cNvPr id="128" name="Google Shape;128;p28"/>
          <p:cNvSpPr txBox="1"/>
          <p:nvPr/>
        </p:nvSpPr>
        <p:spPr>
          <a:xfrm flipH="1">
            <a:off x="3955800" y="1308925"/>
            <a:ext cx="31905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-GB" sz="2500">
                <a:solidFill>
                  <a:schemeClr val="dk1"/>
                </a:solidFill>
                <a:latin typeface="Arima SemiBold"/>
                <a:ea typeface="Arima SemiBold"/>
                <a:cs typeface="Arima SemiBold"/>
                <a:sym typeface="Arima SemiBold"/>
              </a:rPr>
              <a:t>Proto-Danksharding</a:t>
            </a:r>
            <a:endParaRPr b="0" i="0" sz="2500" u="none" cap="none" strike="noStrike">
              <a:solidFill>
                <a:schemeClr val="dk1"/>
              </a:solidFill>
              <a:latin typeface="Arima SemiBold"/>
              <a:ea typeface="Arima SemiBold"/>
              <a:cs typeface="Arima SemiBold"/>
              <a:sym typeface="Arima SemiBold"/>
            </a:endParaRPr>
          </a:p>
        </p:txBody>
      </p:sp>
      <p:grpSp>
        <p:nvGrpSpPr>
          <p:cNvPr id="129" name="Google Shape;129;p28"/>
          <p:cNvGrpSpPr/>
          <p:nvPr/>
        </p:nvGrpSpPr>
        <p:grpSpPr>
          <a:xfrm>
            <a:off x="2270187" y="3493343"/>
            <a:ext cx="2916339" cy="756258"/>
            <a:chOff x="2060478" y="3502152"/>
            <a:chExt cx="2328600" cy="1102096"/>
          </a:xfrm>
        </p:grpSpPr>
        <p:sp>
          <p:nvSpPr>
            <p:cNvPr id="130" name="Google Shape;130;p28"/>
            <p:cNvSpPr txBox="1"/>
            <p:nvPr/>
          </p:nvSpPr>
          <p:spPr>
            <a:xfrm flipH="1">
              <a:off x="2060478" y="3502152"/>
              <a:ext cx="2328600" cy="840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00"/>
                <a:buFont typeface="Arial"/>
                <a:buNone/>
              </a:pPr>
              <a:r>
                <a:rPr lang="en-GB" sz="2500">
                  <a:solidFill>
                    <a:schemeClr val="dk1"/>
                  </a:solidFill>
                  <a:latin typeface="Arima SemiBold"/>
                  <a:ea typeface="Arima SemiBold"/>
                  <a:cs typeface="Arima SemiBold"/>
                  <a:sym typeface="Arima SemiBold"/>
                </a:rPr>
                <a:t>Dencun Upgrade</a:t>
              </a:r>
              <a:endParaRPr b="0" i="0" sz="2500" u="none" cap="none" strike="noStrike">
                <a:solidFill>
                  <a:schemeClr val="dk1"/>
                </a:solidFill>
                <a:latin typeface="Arima SemiBold"/>
                <a:ea typeface="Arima SemiBold"/>
                <a:cs typeface="Arima SemiBold"/>
                <a:sym typeface="Arima SemiBold"/>
              </a:endParaRPr>
            </a:p>
          </p:txBody>
        </p:sp>
        <p:sp>
          <p:nvSpPr>
            <p:cNvPr id="131" name="Google Shape;131;p28"/>
            <p:cNvSpPr txBox="1"/>
            <p:nvPr/>
          </p:nvSpPr>
          <p:spPr>
            <a:xfrm flipH="1">
              <a:off x="2060478" y="4342348"/>
              <a:ext cx="2328600" cy="261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endParaRPr>
            </a:p>
          </p:txBody>
        </p:sp>
      </p:grpSp>
      <p:sp>
        <p:nvSpPr>
          <p:cNvPr id="132" name="Google Shape;132;p28"/>
          <p:cNvSpPr txBox="1"/>
          <p:nvPr/>
        </p:nvSpPr>
        <p:spPr>
          <a:xfrm flipH="1">
            <a:off x="1353992" y="2263053"/>
            <a:ext cx="1374300" cy="6480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GB" sz="2000" u="none" cap="none" strike="noStrike">
                <a:solidFill>
                  <a:schemeClr val="dk1"/>
                </a:solidFill>
                <a:latin typeface="Arima SemiBold"/>
                <a:ea typeface="Arima SemiBold"/>
                <a:cs typeface="Arima SemiBold"/>
                <a:sym typeface="Arima SemiBold"/>
              </a:rPr>
              <a:t>1XXX</a:t>
            </a:r>
            <a:endParaRPr b="0" i="0" sz="2000" u="none" cap="none" strike="noStrike">
              <a:solidFill>
                <a:schemeClr val="dk1"/>
              </a:solidFill>
              <a:latin typeface="Arima SemiBold"/>
              <a:ea typeface="Arima SemiBold"/>
              <a:cs typeface="Arima SemiBold"/>
              <a:sym typeface="Arima SemiBold"/>
            </a:endParaRPr>
          </a:p>
        </p:txBody>
      </p:sp>
      <p:sp>
        <p:nvSpPr>
          <p:cNvPr id="133" name="Google Shape;133;p28"/>
          <p:cNvSpPr txBox="1"/>
          <p:nvPr/>
        </p:nvSpPr>
        <p:spPr>
          <a:xfrm flipH="1">
            <a:off x="3041238" y="2263053"/>
            <a:ext cx="1374300" cy="6480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GB" sz="2000" u="none" cap="none" strike="noStrike">
                <a:solidFill>
                  <a:schemeClr val="dk1"/>
                </a:solidFill>
                <a:latin typeface="Arima SemiBold"/>
                <a:ea typeface="Arima SemiBold"/>
                <a:cs typeface="Arima SemiBold"/>
                <a:sym typeface="Arima SemiBold"/>
              </a:rPr>
              <a:t>2XXX</a:t>
            </a:r>
            <a:endParaRPr b="0" i="0" sz="2000" u="none" cap="none" strike="noStrike">
              <a:solidFill>
                <a:schemeClr val="dk1"/>
              </a:solidFill>
              <a:latin typeface="Arima SemiBold"/>
              <a:ea typeface="Arima SemiBold"/>
              <a:cs typeface="Arima SemiBold"/>
              <a:sym typeface="Arima SemiBold"/>
            </a:endParaRPr>
          </a:p>
        </p:txBody>
      </p:sp>
      <p:sp>
        <p:nvSpPr>
          <p:cNvPr id="134" name="Google Shape;134;p28"/>
          <p:cNvSpPr txBox="1"/>
          <p:nvPr/>
        </p:nvSpPr>
        <p:spPr>
          <a:xfrm flipH="1">
            <a:off x="4728454" y="2263053"/>
            <a:ext cx="1374300" cy="6480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GB" sz="2000" u="none" cap="none" strike="noStrike">
                <a:solidFill>
                  <a:schemeClr val="dk1"/>
                </a:solidFill>
                <a:latin typeface="Arima SemiBold"/>
                <a:ea typeface="Arima SemiBold"/>
                <a:cs typeface="Arima SemiBold"/>
                <a:sym typeface="Arima SemiBold"/>
              </a:rPr>
              <a:t>3XXX</a:t>
            </a:r>
            <a:endParaRPr b="0" i="0" sz="2000" u="none" cap="none" strike="noStrike">
              <a:solidFill>
                <a:schemeClr val="dk1"/>
              </a:solidFill>
              <a:latin typeface="Arima SemiBold"/>
              <a:ea typeface="Arima SemiBold"/>
              <a:cs typeface="Arima SemiBold"/>
              <a:sym typeface="Arima SemiBold"/>
            </a:endParaRPr>
          </a:p>
        </p:txBody>
      </p:sp>
      <p:cxnSp>
        <p:nvCxnSpPr>
          <p:cNvPr id="135" name="Google Shape;135;p28"/>
          <p:cNvCxnSpPr>
            <a:stCxn id="132" idx="0"/>
            <a:endCxn id="136" idx="2"/>
          </p:cNvCxnSpPr>
          <p:nvPr/>
        </p:nvCxnSpPr>
        <p:spPr>
          <a:xfrm rot="10800000">
            <a:off x="2041142" y="1953753"/>
            <a:ext cx="0" cy="309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oval"/>
          </a:ln>
        </p:spPr>
      </p:cxnSp>
      <p:cxnSp>
        <p:nvCxnSpPr>
          <p:cNvPr id="137" name="Google Shape;137;p28"/>
          <p:cNvCxnSpPr>
            <a:stCxn id="133" idx="2"/>
            <a:endCxn id="130" idx="0"/>
          </p:cNvCxnSpPr>
          <p:nvPr/>
        </p:nvCxnSpPr>
        <p:spPr>
          <a:xfrm>
            <a:off x="3728388" y="2911053"/>
            <a:ext cx="0" cy="582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oval"/>
          </a:ln>
        </p:spPr>
      </p:cxnSp>
      <p:cxnSp>
        <p:nvCxnSpPr>
          <p:cNvPr id="138" name="Google Shape;138;p28"/>
          <p:cNvCxnSpPr>
            <a:stCxn id="134" idx="0"/>
          </p:cNvCxnSpPr>
          <p:nvPr/>
        </p:nvCxnSpPr>
        <p:spPr>
          <a:xfrm rot="10800000">
            <a:off x="5415604" y="1954053"/>
            <a:ext cx="0" cy="309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oval"/>
          </a:ln>
        </p:spPr>
      </p:cxnSp>
      <p:cxnSp>
        <p:nvCxnSpPr>
          <p:cNvPr id="139" name="Google Shape;139;p28"/>
          <p:cNvCxnSpPr>
            <a:stCxn id="134" idx="3"/>
            <a:endCxn id="133" idx="1"/>
          </p:cNvCxnSpPr>
          <p:nvPr/>
        </p:nvCxnSpPr>
        <p:spPr>
          <a:xfrm rot="10800000">
            <a:off x="4415554" y="2587053"/>
            <a:ext cx="312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0" name="Google Shape;140;p28"/>
          <p:cNvCxnSpPr>
            <a:stCxn id="133" idx="3"/>
            <a:endCxn id="132" idx="1"/>
          </p:cNvCxnSpPr>
          <p:nvPr/>
        </p:nvCxnSpPr>
        <p:spPr>
          <a:xfrm rot="10800000">
            <a:off x="2728338" y="2587053"/>
            <a:ext cx="312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1" name="Google Shape;141;p28"/>
          <p:cNvCxnSpPr>
            <a:stCxn id="132" idx="3"/>
          </p:cNvCxnSpPr>
          <p:nvPr/>
        </p:nvCxnSpPr>
        <p:spPr>
          <a:xfrm rot="10800000">
            <a:off x="1040792" y="2587053"/>
            <a:ext cx="3132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oval"/>
          </a:ln>
        </p:spPr>
      </p:cxnSp>
      <p:cxnSp>
        <p:nvCxnSpPr>
          <p:cNvPr id="142" name="Google Shape;142;p28"/>
          <p:cNvCxnSpPr/>
          <p:nvPr/>
        </p:nvCxnSpPr>
        <p:spPr>
          <a:xfrm rot="10800000">
            <a:off x="7789954" y="2593378"/>
            <a:ext cx="3228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triangle"/>
            <a:tailEnd len="sm" w="sm" type="none"/>
          </a:ln>
        </p:spPr>
      </p:cxnSp>
      <p:sp>
        <p:nvSpPr>
          <p:cNvPr id="143" name="Google Shape;143;p28"/>
          <p:cNvSpPr txBox="1"/>
          <p:nvPr>
            <p:ph idx="12" type="sldNum"/>
          </p:nvPr>
        </p:nvSpPr>
        <p:spPr>
          <a:xfrm>
            <a:off x="8639072" y="4663225"/>
            <a:ext cx="382200" cy="39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 sz="1200"/>
          </a:p>
        </p:txBody>
      </p:sp>
      <p:sp>
        <p:nvSpPr>
          <p:cNvPr id="144" name="Google Shape;144;p28"/>
          <p:cNvSpPr txBox="1"/>
          <p:nvPr/>
        </p:nvSpPr>
        <p:spPr>
          <a:xfrm flipH="1">
            <a:off x="6415638" y="2269378"/>
            <a:ext cx="1374300" cy="6480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GB" sz="2000">
                <a:solidFill>
                  <a:schemeClr val="dk1"/>
                </a:solidFill>
                <a:latin typeface="Arima SemiBold"/>
                <a:ea typeface="Arima SemiBold"/>
                <a:cs typeface="Arima SemiBold"/>
                <a:sym typeface="Arima SemiBold"/>
              </a:rPr>
              <a:t>4</a:t>
            </a:r>
            <a:r>
              <a:rPr b="0" i="0" lang="en-GB" sz="2000" u="none" cap="none" strike="noStrike">
                <a:solidFill>
                  <a:schemeClr val="dk1"/>
                </a:solidFill>
                <a:latin typeface="Arima SemiBold"/>
                <a:ea typeface="Arima SemiBold"/>
                <a:cs typeface="Arima SemiBold"/>
                <a:sym typeface="Arima SemiBold"/>
              </a:rPr>
              <a:t>XXX</a:t>
            </a:r>
            <a:endParaRPr b="0" i="0" sz="2000" u="none" cap="none" strike="noStrike">
              <a:solidFill>
                <a:schemeClr val="dk1"/>
              </a:solidFill>
              <a:latin typeface="Arima SemiBold"/>
              <a:ea typeface="Arima SemiBold"/>
              <a:cs typeface="Arima SemiBold"/>
              <a:sym typeface="Arima SemiBold"/>
            </a:endParaRPr>
          </a:p>
        </p:txBody>
      </p:sp>
      <p:cxnSp>
        <p:nvCxnSpPr>
          <p:cNvPr id="145" name="Google Shape;145;p28"/>
          <p:cNvCxnSpPr/>
          <p:nvPr/>
        </p:nvCxnSpPr>
        <p:spPr>
          <a:xfrm>
            <a:off x="7102788" y="2911053"/>
            <a:ext cx="0" cy="582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oval"/>
          </a:ln>
        </p:spPr>
      </p:cxnSp>
      <p:sp>
        <p:nvSpPr>
          <p:cNvPr id="146" name="Google Shape;146;p28"/>
          <p:cNvSpPr txBox="1"/>
          <p:nvPr/>
        </p:nvSpPr>
        <p:spPr>
          <a:xfrm flipH="1">
            <a:off x="5940900" y="3493350"/>
            <a:ext cx="2323800" cy="57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-GB" sz="2500">
                <a:solidFill>
                  <a:schemeClr val="dk1"/>
                </a:solidFill>
                <a:latin typeface="Arima SemiBold"/>
                <a:ea typeface="Arima SemiBold"/>
                <a:cs typeface="Arima SemiBold"/>
                <a:sym typeface="Arima SemiBold"/>
              </a:rPr>
              <a:t>Danksharding</a:t>
            </a:r>
            <a:endParaRPr b="0" i="0" sz="2500" u="none" cap="none" strike="noStrike">
              <a:solidFill>
                <a:schemeClr val="dk1"/>
              </a:solidFill>
              <a:latin typeface="Arima SemiBold"/>
              <a:ea typeface="Arima SemiBold"/>
              <a:cs typeface="Arima SemiBold"/>
              <a:sym typeface="Arima SemiBold"/>
            </a:endParaRPr>
          </a:p>
        </p:txBody>
      </p:sp>
      <p:cxnSp>
        <p:nvCxnSpPr>
          <p:cNvPr id="147" name="Google Shape;147;p28"/>
          <p:cNvCxnSpPr/>
          <p:nvPr/>
        </p:nvCxnSpPr>
        <p:spPr>
          <a:xfrm rot="10800000">
            <a:off x="6102754" y="2587053"/>
            <a:ext cx="312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GB"/>
              <a:t>Proto-Danksharding</a:t>
            </a:r>
            <a:endParaRPr/>
          </a:p>
        </p:txBody>
      </p:sp>
      <p:sp>
        <p:nvSpPr>
          <p:cNvPr id="285" name="Google Shape;285;p46"/>
          <p:cNvSpPr txBox="1"/>
          <p:nvPr/>
        </p:nvSpPr>
        <p:spPr>
          <a:xfrm>
            <a:off x="311700" y="1017725"/>
            <a:ext cx="5730600" cy="31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Compatible with Zk-Rollup:</a:t>
            </a:r>
            <a:endParaRPr b="1"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hivo"/>
              <a:buChar char="-"/>
            </a:pPr>
            <a:r>
              <a:rPr lang="en-GB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Proof the correct data was imported</a:t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600"/>
              <a:buFont typeface="Chivo"/>
              <a:buChar char="-"/>
            </a:pPr>
            <a:r>
              <a:rPr i="1" lang="en-GB" sz="1600">
                <a:solidFill>
                  <a:srgbClr val="3C78D8"/>
                </a:solidFill>
                <a:latin typeface="Chivo"/>
                <a:ea typeface="Chivo"/>
                <a:cs typeface="Chivo"/>
                <a:sym typeface="Chivo"/>
              </a:rPr>
              <a:t>P</a:t>
            </a:r>
            <a:r>
              <a:rPr i="1" lang="en-GB" sz="1600">
                <a:solidFill>
                  <a:srgbClr val="3C78D8"/>
                </a:solidFill>
                <a:latin typeface="Chivo"/>
                <a:ea typeface="Chivo"/>
                <a:cs typeface="Chivo"/>
                <a:sym typeface="Chivo"/>
              </a:rPr>
              <a:t>roof the ZK transition</a:t>
            </a:r>
            <a:endParaRPr i="1" sz="1600">
              <a:solidFill>
                <a:srgbClr val="3C78D8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GB" sz="1600" u="none" cap="none" strike="noStrike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  	</a:t>
            </a:r>
            <a:endParaRPr b="0" i="0" sz="1600" u="none" cap="none" strike="noStrike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sp>
        <p:nvSpPr>
          <p:cNvPr id="286" name="Google Shape;286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GB"/>
              <a:t>Danksharding</a:t>
            </a:r>
            <a:endParaRPr/>
          </a:p>
        </p:txBody>
      </p:sp>
      <p:sp>
        <p:nvSpPr>
          <p:cNvPr id="292" name="Google Shape;292;p47"/>
          <p:cNvSpPr txBox="1"/>
          <p:nvPr/>
        </p:nvSpPr>
        <p:spPr>
          <a:xfrm>
            <a:off x="311700" y="1017725"/>
            <a:ext cx="5730600" cy="74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hivo"/>
              <a:buChar char="-"/>
            </a:pPr>
            <a:r>
              <a:rPr lang="en-GB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 Large amounts of blob data - validating nodes small</a:t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GB" sz="1600" u="none" cap="none" strike="noStrike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  	</a:t>
            </a:r>
            <a:endParaRPr b="0" i="0" sz="1600" u="none" cap="none" strike="noStrike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sp>
        <p:nvSpPr>
          <p:cNvPr id="293" name="Google Shape;293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294" name="Google Shape;294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1950" y="1678075"/>
            <a:ext cx="7700078" cy="2594591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GB"/>
              <a:t>Danksharding</a:t>
            </a:r>
            <a:endParaRPr/>
          </a:p>
        </p:txBody>
      </p:sp>
      <p:sp>
        <p:nvSpPr>
          <p:cNvPr id="300" name="Google Shape;300;p48"/>
          <p:cNvSpPr txBox="1"/>
          <p:nvPr/>
        </p:nvSpPr>
        <p:spPr>
          <a:xfrm>
            <a:off x="62750" y="1319538"/>
            <a:ext cx="3630300" cy="25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Proposer/builder separation</a:t>
            </a:r>
            <a:r>
              <a:rPr lang="en-GB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 </a:t>
            </a:r>
            <a:r>
              <a:rPr b="1" lang="en-GB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(PBS):</a:t>
            </a:r>
            <a:endParaRPr b="1"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hivo"/>
              <a:buChar char="-"/>
            </a:pPr>
            <a:r>
              <a:rPr lang="en-GB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Block builder processes the entire block</a:t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hivo"/>
              <a:buChar char="-"/>
            </a:pPr>
            <a:r>
              <a:rPr lang="en-GB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Proposer selects the valid header with the highest bid</a:t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hivo"/>
              <a:buChar char="-"/>
            </a:pPr>
            <a:r>
              <a:rPr lang="en-GB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Validators verify the block data via </a:t>
            </a:r>
            <a:r>
              <a:rPr b="1" lang="en-GB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data availability sampling</a:t>
            </a:r>
            <a:endParaRPr b="1"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GB" sz="1600" u="none" cap="none" strike="noStrike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  	</a:t>
            </a:r>
            <a:endParaRPr b="0" i="0" sz="1600" u="none" cap="none" strike="noStrike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sp>
        <p:nvSpPr>
          <p:cNvPr id="301" name="Google Shape;301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302" name="Google Shape;302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69689" y="1170125"/>
            <a:ext cx="5421911" cy="3364861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GB"/>
              <a:t>Danksharding</a:t>
            </a:r>
            <a:endParaRPr/>
          </a:p>
        </p:txBody>
      </p:sp>
      <p:sp>
        <p:nvSpPr>
          <p:cNvPr id="308" name="Google Shape;308;p49"/>
          <p:cNvSpPr txBox="1"/>
          <p:nvPr/>
        </p:nvSpPr>
        <p:spPr>
          <a:xfrm>
            <a:off x="311700" y="1017725"/>
            <a:ext cx="5730600" cy="74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Data availability sampling:</a:t>
            </a:r>
            <a:endParaRPr b="1"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GB" sz="1600" u="none" cap="none" strike="noStrike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  	</a:t>
            </a:r>
            <a:endParaRPr b="0" i="0" sz="1600" u="none" cap="none" strike="noStrike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sp>
        <p:nvSpPr>
          <p:cNvPr id="309" name="Google Shape;309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310" name="Google Shape;310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1675" y="1504925"/>
            <a:ext cx="5503700" cy="307487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GB"/>
              <a:t>Danksharding</a:t>
            </a:r>
            <a:endParaRPr/>
          </a:p>
        </p:txBody>
      </p:sp>
      <p:sp>
        <p:nvSpPr>
          <p:cNvPr id="316" name="Google Shape;316;p50"/>
          <p:cNvSpPr txBox="1"/>
          <p:nvPr/>
        </p:nvSpPr>
        <p:spPr>
          <a:xfrm>
            <a:off x="311700" y="1017725"/>
            <a:ext cx="5730600" cy="74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Erasure Coding:</a:t>
            </a:r>
            <a:endParaRPr b="1"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GB" sz="1600" u="none" cap="none" strike="noStrike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  	</a:t>
            </a:r>
            <a:endParaRPr b="0" i="0" sz="1600" u="none" cap="none" strike="noStrike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sp>
        <p:nvSpPr>
          <p:cNvPr id="317" name="Google Shape;317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318" name="Google Shape;318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8588" y="1490950"/>
            <a:ext cx="7549628" cy="307487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GB"/>
              <a:t>Danksharding</a:t>
            </a:r>
            <a:endParaRPr/>
          </a:p>
        </p:txBody>
      </p:sp>
      <p:sp>
        <p:nvSpPr>
          <p:cNvPr id="324" name="Google Shape;324;p51"/>
          <p:cNvSpPr txBox="1"/>
          <p:nvPr/>
        </p:nvSpPr>
        <p:spPr>
          <a:xfrm>
            <a:off x="311700" y="1017725"/>
            <a:ext cx="7386300" cy="30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Work remains to achieve Danksharding:</a:t>
            </a:r>
            <a:endParaRPr b="1"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hivo"/>
              <a:buChar char="-"/>
            </a:pPr>
            <a:r>
              <a:rPr lang="en-GB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A </a:t>
            </a:r>
            <a:r>
              <a:rPr b="1" lang="en-GB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low-degree</a:t>
            </a:r>
            <a:r>
              <a:rPr lang="en-GB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 extension of the commitments in the consensus layer to allow 2D </a:t>
            </a:r>
            <a:r>
              <a:rPr b="1" lang="en-GB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sampling</a:t>
            </a:r>
            <a:endParaRPr b="1"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hivo"/>
              <a:buChar char="-"/>
            </a:pPr>
            <a:r>
              <a:rPr lang="en-GB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An actual implementation of </a:t>
            </a:r>
            <a:r>
              <a:rPr b="1" lang="en-GB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data availability sampling</a:t>
            </a:r>
            <a:endParaRPr b="1"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hivo"/>
              <a:buChar char="-"/>
            </a:pPr>
            <a:r>
              <a:rPr b="1" lang="en-GB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PBS </a:t>
            </a:r>
            <a:r>
              <a:rPr lang="en-GB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(proposer/builder separation)</a:t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hivo"/>
              <a:buChar char="-"/>
            </a:pPr>
            <a:r>
              <a:rPr b="1" lang="en-GB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Proof of custody</a:t>
            </a:r>
            <a:r>
              <a:rPr lang="en-GB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 or similar in-protocol requirement for each validator to </a:t>
            </a:r>
            <a:r>
              <a:rPr b="1" lang="en-GB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verify a particular part</a:t>
            </a:r>
            <a:r>
              <a:rPr lang="en-GB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 of the sharded data in each block</a:t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GB" sz="1600" u="none" cap="none" strike="noStrike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  	</a:t>
            </a:r>
            <a:endParaRPr b="0" i="0" sz="1600" u="none" cap="none" strike="noStrike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sp>
        <p:nvSpPr>
          <p:cNvPr id="325" name="Google Shape;325;p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i="1" lang="en-GB"/>
              <a:t>References:</a:t>
            </a:r>
            <a:endParaRPr i="1"/>
          </a:p>
        </p:txBody>
      </p:sp>
      <p:sp>
        <p:nvSpPr>
          <p:cNvPr id="331" name="Google Shape;331;p52"/>
          <p:cNvSpPr txBox="1"/>
          <p:nvPr/>
        </p:nvSpPr>
        <p:spPr>
          <a:xfrm>
            <a:off x="311700" y="1017725"/>
            <a:ext cx="6909900" cy="31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hivo"/>
              <a:buChar char="-"/>
            </a:pPr>
            <a:r>
              <a:rPr lang="en-GB" sz="1600" u="sng">
                <a:solidFill>
                  <a:schemeClr val="hlink"/>
                </a:solidFill>
                <a:latin typeface="Chivo"/>
                <a:ea typeface="Chivo"/>
                <a:cs typeface="Chivo"/>
                <a:sym typeface="Chivo"/>
                <a:hlinkClick r:id="rId3"/>
              </a:rPr>
              <a:t>https://eips.ethereum.org/EIPS/eip-4844</a:t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hivo"/>
              <a:buChar char="-"/>
            </a:pPr>
            <a:r>
              <a:rPr lang="en-GB" sz="1600" u="sng">
                <a:solidFill>
                  <a:schemeClr val="hlink"/>
                </a:solidFill>
                <a:latin typeface="Chivo"/>
                <a:ea typeface="Chivo"/>
                <a:cs typeface="Chivo"/>
                <a:sym typeface="Chivo"/>
                <a:hlinkClick r:id="rId4"/>
              </a:rPr>
              <a:t>https://www.eip4844.com/#help-out</a:t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hivo"/>
              <a:buChar char="-"/>
            </a:pPr>
            <a:r>
              <a:rPr lang="en-GB" sz="1600" u="sng">
                <a:solidFill>
                  <a:schemeClr val="hlink"/>
                </a:solidFill>
                <a:latin typeface="Chivo"/>
                <a:ea typeface="Chivo"/>
                <a:cs typeface="Chivo"/>
                <a:sym typeface="Chivo"/>
                <a:hlinkClick r:id="rId5"/>
              </a:rPr>
              <a:t>https://domothy.com/blobspace/</a:t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hivo"/>
              <a:buChar char="-"/>
            </a:pPr>
            <a:r>
              <a:rPr lang="en-GB" sz="1600" u="sng">
                <a:solidFill>
                  <a:schemeClr val="hlink"/>
                </a:solidFill>
                <a:latin typeface="Chivo"/>
                <a:ea typeface="Chivo"/>
                <a:cs typeface="Chivo"/>
                <a:sym typeface="Chivo"/>
                <a:hlinkClick r:id="rId6"/>
              </a:rPr>
              <a:t>https://www.youtube.com/watch?v=QX8qFzuGaEE</a:t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hivo"/>
              <a:buChar char="-"/>
            </a:pPr>
            <a:r>
              <a:rPr lang="en-GB" sz="1600" u="sng">
                <a:solidFill>
                  <a:schemeClr val="hlink"/>
                </a:solidFill>
                <a:latin typeface="Chivo"/>
                <a:ea typeface="Chivo"/>
                <a:cs typeface="Chivo"/>
                <a:sym typeface="Chivo"/>
                <a:hlinkClick r:id="rId7"/>
              </a:rPr>
              <a:t>https://www.youtube.com/watch?v=5Fp70DF1uaY&amp;t=20s</a:t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GB" sz="1600" u="none" cap="none" strike="noStrike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  	</a:t>
            </a:r>
            <a:endParaRPr b="0" i="0" sz="1600" u="none" cap="none" strike="noStrike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sp>
        <p:nvSpPr>
          <p:cNvPr id="332" name="Google Shape;332;p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9"/>
          <p:cNvSpPr txBox="1"/>
          <p:nvPr>
            <p:ph type="title"/>
          </p:nvPr>
        </p:nvSpPr>
        <p:spPr>
          <a:xfrm>
            <a:off x="713250" y="1908000"/>
            <a:ext cx="7717500" cy="13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GB" sz="5000"/>
              <a:t>Rollup’s problems</a:t>
            </a:r>
            <a:endParaRPr sz="5000"/>
          </a:p>
        </p:txBody>
      </p:sp>
      <p:sp>
        <p:nvSpPr>
          <p:cNvPr id="153" name="Google Shape;153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b="0" lang="en-GB" sz="2500">
                <a:latin typeface="Arima SemiBold"/>
                <a:ea typeface="Arima SemiBold"/>
                <a:cs typeface="Arima SemiBold"/>
                <a:sym typeface="Arima SemiBold"/>
              </a:rPr>
              <a:t>Rollup’s problems</a:t>
            </a:r>
            <a:endParaRPr b="1"/>
          </a:p>
        </p:txBody>
      </p:sp>
      <p:sp>
        <p:nvSpPr>
          <p:cNvPr id="159" name="Google Shape;159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60" name="Google Shape;160;p30"/>
          <p:cNvSpPr txBox="1"/>
          <p:nvPr/>
        </p:nvSpPr>
        <p:spPr>
          <a:xfrm>
            <a:off x="2102738" y="2867975"/>
            <a:ext cx="3088200" cy="9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Tx batch is stored by </a:t>
            </a:r>
            <a:r>
              <a:rPr b="1" lang="en-GB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calldata</a:t>
            </a:r>
            <a:r>
              <a:rPr lang="en-GB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:</a:t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hivo"/>
              <a:buChar char="-"/>
            </a:pPr>
            <a:r>
              <a:rPr lang="en-GB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Permanent</a:t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hivo"/>
              <a:buChar char="-"/>
            </a:pPr>
            <a:r>
              <a:rPr lang="en-GB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Not cheap enough</a:t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sp>
        <p:nvSpPr>
          <p:cNvPr id="161" name="Google Shape;161;p30"/>
          <p:cNvSpPr/>
          <p:nvPr/>
        </p:nvSpPr>
        <p:spPr>
          <a:xfrm>
            <a:off x="2543325" y="1736388"/>
            <a:ext cx="3150725" cy="412925"/>
          </a:xfrm>
          <a:prstGeom prst="flowChartProcess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Storage</a:t>
            </a:r>
            <a:endParaRPr/>
          </a:p>
        </p:txBody>
      </p:sp>
      <p:sp>
        <p:nvSpPr>
          <p:cNvPr id="162" name="Google Shape;162;p30"/>
          <p:cNvSpPr/>
          <p:nvPr/>
        </p:nvSpPr>
        <p:spPr>
          <a:xfrm>
            <a:off x="5694062" y="1736388"/>
            <a:ext cx="906625" cy="412925"/>
          </a:xfrm>
          <a:prstGeom prst="flowChartProcess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Proof</a:t>
            </a:r>
            <a:endParaRPr/>
          </a:p>
        </p:txBody>
      </p:sp>
      <p:cxnSp>
        <p:nvCxnSpPr>
          <p:cNvPr id="163" name="Google Shape;163;p30"/>
          <p:cNvCxnSpPr>
            <a:stCxn id="161" idx="2"/>
            <a:endCxn id="160" idx="0"/>
          </p:cNvCxnSpPr>
          <p:nvPr/>
        </p:nvCxnSpPr>
        <p:spPr>
          <a:xfrm flipH="1">
            <a:off x="3646788" y="2149313"/>
            <a:ext cx="471900" cy="718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oval"/>
          </a:ln>
        </p:spPr>
      </p:cxnSp>
      <p:sp>
        <p:nvSpPr>
          <p:cNvPr id="164" name="Google Shape;164;p30"/>
          <p:cNvSpPr txBox="1"/>
          <p:nvPr>
            <p:ph type="title"/>
          </p:nvPr>
        </p:nvSpPr>
        <p:spPr>
          <a:xfrm>
            <a:off x="311700" y="12355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b="0" lang="en-GB" sz="2000">
                <a:latin typeface="Arima SemiBold"/>
                <a:ea typeface="Arima SemiBold"/>
                <a:cs typeface="Arima SemiBold"/>
                <a:sym typeface="Arima SemiBold"/>
              </a:rPr>
              <a:t>Transaction costs</a:t>
            </a:r>
            <a:endParaRPr b="1" sz="20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1"/>
          <p:cNvSpPr txBox="1"/>
          <p:nvPr>
            <p:ph type="title"/>
          </p:nvPr>
        </p:nvSpPr>
        <p:spPr>
          <a:xfrm>
            <a:off x="713250" y="1908000"/>
            <a:ext cx="7717500" cy="13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5000"/>
              <a:t>Dencun Upgrade</a:t>
            </a:r>
            <a:endParaRPr sz="5000"/>
          </a:p>
        </p:txBody>
      </p:sp>
      <p:sp>
        <p:nvSpPr>
          <p:cNvPr id="170" name="Google Shape;170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GB"/>
              <a:t>Dencun Upgrade</a:t>
            </a:r>
            <a:endParaRPr/>
          </a:p>
        </p:txBody>
      </p:sp>
      <p:sp>
        <p:nvSpPr>
          <p:cNvPr id="176" name="Google Shape;176;p32"/>
          <p:cNvSpPr txBox="1"/>
          <p:nvPr/>
        </p:nvSpPr>
        <p:spPr>
          <a:xfrm>
            <a:off x="780875" y="1236225"/>
            <a:ext cx="7582200" cy="371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hivo"/>
              <a:buChar char="-"/>
            </a:pPr>
            <a:r>
              <a:rPr lang="en-GB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Published at 13/03/2024</a:t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hivo"/>
              <a:buChar char="-"/>
            </a:pPr>
            <a:r>
              <a:rPr b="1" lang="en-GB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Dencun </a:t>
            </a:r>
            <a:r>
              <a:rPr lang="en-GB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is just a ton of </a:t>
            </a:r>
            <a:r>
              <a:rPr b="1" lang="en-GB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EIP</a:t>
            </a:r>
            <a:r>
              <a:rPr lang="en-GB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, for:</a:t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-33020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hivo"/>
              <a:buChar char="+"/>
            </a:pPr>
            <a:r>
              <a:rPr lang="en-GB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Scalability, fees reduction (</a:t>
            </a:r>
            <a:r>
              <a:rPr b="1" lang="en-GB" sz="1600">
                <a:solidFill>
                  <a:srgbClr val="6AA84F"/>
                </a:solidFill>
                <a:latin typeface="Chivo"/>
                <a:ea typeface="Chivo"/>
                <a:cs typeface="Chivo"/>
                <a:sym typeface="Chivo"/>
              </a:rPr>
              <a:t>EIP-4844</a:t>
            </a:r>
            <a:r>
              <a:rPr lang="en-GB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)</a:t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-33020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hivo"/>
              <a:buChar char="+"/>
            </a:pPr>
            <a:r>
              <a:rPr lang="en-GB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Security (EIP-6780)</a:t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-33020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hivo"/>
              <a:buChar char="+"/>
            </a:pPr>
            <a:r>
              <a:rPr lang="en-GB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Reducing on-chain data storage fees (EIP-1153)</a:t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-3302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hivo"/>
              <a:buChar char="+"/>
            </a:pPr>
            <a:r>
              <a:rPr lang="en-GB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Enhanced Designs for Bridges and Staking Pools (EIP-4788)</a:t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-3302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hivo"/>
              <a:buChar char="+"/>
            </a:pPr>
            <a:r>
              <a:rPr lang="en-GB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Removing code that terminate SM (EIP-6780)</a:t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hivo"/>
              <a:buChar char="-"/>
            </a:pPr>
            <a:r>
              <a:rPr lang="en-GB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Backbone is </a:t>
            </a:r>
            <a:r>
              <a:rPr b="1" lang="en-GB" sz="1600">
                <a:solidFill>
                  <a:srgbClr val="6AA84F"/>
                </a:solidFill>
                <a:latin typeface="Chivo"/>
                <a:ea typeface="Chivo"/>
                <a:cs typeface="Chivo"/>
                <a:sym typeface="Chivo"/>
              </a:rPr>
              <a:t>EIP-4844</a:t>
            </a:r>
            <a:r>
              <a:rPr b="1" lang="en-GB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, </a:t>
            </a:r>
            <a:r>
              <a:rPr lang="en-GB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focus on Rollup</a:t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sp>
        <p:nvSpPr>
          <p:cNvPr id="177" name="Google Shape;177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GB"/>
              <a:t>Dencun Upgrade</a:t>
            </a:r>
            <a:endParaRPr/>
          </a:p>
        </p:txBody>
      </p:sp>
      <p:sp>
        <p:nvSpPr>
          <p:cNvPr id="183" name="Google Shape;183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84" name="Google Shape;18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1675" y="1125250"/>
            <a:ext cx="5980651" cy="3319951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33"/>
          <p:cNvSpPr txBox="1"/>
          <p:nvPr/>
        </p:nvSpPr>
        <p:spPr>
          <a:xfrm>
            <a:off x="1648900" y="4552725"/>
            <a:ext cx="6287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GB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The median transaction cost in USD for seven layer 2s (growthepie)</a:t>
            </a:r>
            <a:endParaRPr i="1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i="1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GB"/>
              <a:t>Dencun Upgrade</a:t>
            </a:r>
            <a:endParaRPr/>
          </a:p>
        </p:txBody>
      </p:sp>
      <p:sp>
        <p:nvSpPr>
          <p:cNvPr id="191" name="Google Shape;191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graphicFrame>
        <p:nvGraphicFramePr>
          <p:cNvPr id="192" name="Google Shape;192;p34"/>
          <p:cNvGraphicFramePr/>
          <p:nvPr/>
        </p:nvGraphicFramePr>
        <p:xfrm>
          <a:off x="952500" y="1809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{DB82DB23-67A1-4A19-A898-AF089AC5C637}</a:tableStyleId>
              </a:tblPr>
              <a:tblGrid>
                <a:gridCol w="2413000"/>
                <a:gridCol w="2413000"/>
                <a:gridCol w="24130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/>
                        <a:t>L2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/>
                        <a:t>Tx costs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/>
                        <a:t>Reduction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Base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$0.026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96%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Optimism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$0.027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95%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Arbitrum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$0.051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95%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ZkSync 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$0.108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65%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5"/>
          <p:cNvSpPr txBox="1"/>
          <p:nvPr>
            <p:ph type="title"/>
          </p:nvPr>
        </p:nvSpPr>
        <p:spPr>
          <a:xfrm>
            <a:off x="713250" y="1908000"/>
            <a:ext cx="7717500" cy="13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Arial"/>
              <a:buNone/>
            </a:pPr>
            <a:r>
              <a:rPr lang="en-GB" sz="5000"/>
              <a:t>Proto-Danksharding</a:t>
            </a:r>
            <a:endParaRPr sz="5000"/>
          </a:p>
        </p:txBody>
      </p:sp>
      <p:sp>
        <p:nvSpPr>
          <p:cNvPr id="198" name="Google Shape;198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áng nhẹ 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